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63" r:id="rId4"/>
    <p:sldId id="258" r:id="rId5"/>
    <p:sldId id="264" r:id="rId6"/>
    <p:sldId id="259" r:id="rId7"/>
    <p:sldId id="260" r:id="rId8"/>
    <p:sldId id="261" r:id="rId9"/>
    <p:sldId id="262" r:id="rId10"/>
    <p:sldId id="265" r:id="rId11"/>
    <p:sldId id="266" r:id="rId12"/>
    <p:sldId id="267" r:id="rId13"/>
    <p:sldId id="271" r:id="rId14"/>
    <p:sldId id="275" r:id="rId15"/>
    <p:sldId id="276" r:id="rId16"/>
    <p:sldId id="277" r:id="rId17"/>
    <p:sldId id="278" r:id="rId18"/>
    <p:sldId id="274" r:id="rId19"/>
    <p:sldId id="273" r:id="rId20"/>
    <p:sldId id="272" r:id="rId21"/>
    <p:sldId id="268" r:id="rId22"/>
    <p:sldId id="269" r:id="rId23"/>
    <p:sldId id="270"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3C1DA-6539-4ACD-9AA1-B95B519AF9AC}" type="datetimeFigureOut">
              <a:rPr lang="en-US" smtClean="0"/>
              <a:pPr/>
              <a:t>4/2/2011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FDB30-8134-47CA-93DF-03AC606E9A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1FDB30-8134-47CA-93DF-03AC606E9A58}"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1FDB30-8134-47CA-93DF-03AC606E9A58}"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F5663D9-F7A3-4D04-9F91-37C8D4AE2D93}"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5663D9-F7A3-4D04-9F91-37C8D4AE2D93}"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5663D9-F7A3-4D04-9F91-37C8D4AE2D93}"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F9B358-B0F3-4186-BB34-1F4CED30D8AD}" type="datetimeFigureOut">
              <a:rPr lang="en-US" smtClean="0"/>
              <a:pPr/>
              <a:t>4/2/2011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5663D9-F7A3-4D04-9F91-37C8D4AE2D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E2F9B358-B0F3-4186-BB34-1F4CED30D8AD}" type="datetimeFigureOut">
              <a:rPr lang="en-US" smtClean="0"/>
              <a:pPr/>
              <a:t>4/2/2011</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7F5663D9-F7A3-4D04-9F91-37C8D4AE2D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2F9B358-B0F3-4186-BB34-1F4CED30D8AD}" type="datetimeFigureOut">
              <a:rPr lang="en-US" smtClean="0"/>
              <a:pPr/>
              <a:t>4/2/2011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F5663D9-F7A3-4D04-9F91-37C8D4AE2D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hyperlink" Target="http://www.amazon.com/gp/reader/0521726409/ref=sib_dp_pt#reader-link"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www.amazon.com/gp/reader/0198519613/ref=sib_dp_pt#reader-link"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en.wikipedia.org/wiki/File:RobertWilsonFNAL.jpg" TargetMode="External"/><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en.wikipedia.org/wiki/File:Steps_from_Moore.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Stephen_Hawking.StarChild.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upload.wikimedia.org/wikipedia/commons/8/8a/KITP_Santa_Barbara_at_night.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609600"/>
            <a:ext cx="8229600" cy="6248400"/>
          </a:xfrm>
        </p:spPr>
        <p:txBody>
          <a:bodyPr>
            <a:noAutofit/>
          </a:bodyPr>
          <a:lstStyle/>
          <a:p>
            <a:pPr algn="ctr"/>
            <a:r>
              <a:rPr lang="en-US" sz="3600" dirty="0" smtClean="0">
                <a:solidFill>
                  <a:srgbClr val="FFFF00"/>
                </a:solidFill>
              </a:rPr>
              <a:t>Welcoming Speech at</a:t>
            </a:r>
          </a:p>
          <a:p>
            <a:pPr algn="ctr"/>
            <a:r>
              <a:rPr lang="en-US" sz="3600" b="1" dirty="0" smtClean="0">
                <a:solidFill>
                  <a:srgbClr val="FFFF00"/>
                </a:solidFill>
              </a:rPr>
              <a:t>Cross Strait Meeting on Particle Physics and Cosmology</a:t>
            </a:r>
          </a:p>
          <a:p>
            <a:pPr algn="ctr"/>
            <a:endParaRPr lang="en-US" sz="3600" b="1" dirty="0" smtClean="0">
              <a:solidFill>
                <a:srgbClr val="FFFF00"/>
              </a:solidFill>
            </a:endParaRPr>
          </a:p>
          <a:p>
            <a:pPr algn="ctr"/>
            <a:endParaRPr lang="en-US" sz="3600" b="1" dirty="0" smtClean="0"/>
          </a:p>
          <a:p>
            <a:pPr algn="ctr"/>
            <a:r>
              <a:rPr lang="en-US" sz="4000" b="1" dirty="0" smtClean="0">
                <a:solidFill>
                  <a:srgbClr val="FF0000"/>
                </a:solidFill>
                <a:latin typeface="DFKai-SB" pitchFamily="65" charset="-120"/>
                <a:ea typeface="DFKai-SB" pitchFamily="65" charset="-120"/>
                <a:cs typeface="Times New Roman" pitchFamily="18" charset="0"/>
              </a:rPr>
              <a:t>2011</a:t>
            </a:r>
            <a:r>
              <a:rPr lang="zh-TW" altLang="en-US" sz="4000" b="1" dirty="0" smtClean="0">
                <a:solidFill>
                  <a:srgbClr val="FF0000"/>
                </a:solidFill>
                <a:latin typeface="DFKai-SB" pitchFamily="65" charset="-120"/>
                <a:ea typeface="DFKai-SB" pitchFamily="65" charset="-120"/>
                <a:cs typeface="Times New Roman" pitchFamily="18" charset="0"/>
              </a:rPr>
              <a:t>兩岸粒子物理與宇宙學研討會</a:t>
            </a:r>
            <a:endParaRPr lang="en-US" altLang="zh-TW" sz="4000" b="1" dirty="0" smtClean="0">
              <a:solidFill>
                <a:srgbClr val="FF0000"/>
              </a:solidFill>
              <a:latin typeface="DFKai-SB" pitchFamily="65" charset="-120"/>
              <a:ea typeface="DFKai-SB" pitchFamily="65" charset="-120"/>
              <a:cs typeface="Times New Roman" pitchFamily="18" charset="0"/>
            </a:endParaRPr>
          </a:p>
          <a:p>
            <a:pPr algn="ctr"/>
            <a:r>
              <a:rPr lang="zh-TW" altLang="en-US" sz="4000" b="1" dirty="0" smtClean="0">
                <a:solidFill>
                  <a:srgbClr val="FF0000"/>
                </a:solidFill>
                <a:latin typeface="DFKai-SB" pitchFamily="65" charset="-120"/>
                <a:ea typeface="DFKai-SB" pitchFamily="65" charset="-120"/>
              </a:rPr>
              <a:t>歡迎詞</a:t>
            </a:r>
            <a:endParaRPr lang="en-US" altLang="zh-TW" sz="4000" b="1" dirty="0" smtClean="0">
              <a:solidFill>
                <a:srgbClr val="FF0000"/>
              </a:solidFill>
              <a:latin typeface="DFKai-SB" pitchFamily="65" charset="-120"/>
              <a:ea typeface="DFKai-SB" pitchFamily="65" charset="-120"/>
            </a:endParaRPr>
          </a:p>
          <a:p>
            <a:pPr algn="ctr"/>
            <a:endParaRPr lang="en-US" sz="3600" b="1" dirty="0" smtClean="0">
              <a:solidFill>
                <a:srgbClr val="FF0000"/>
              </a:solidFill>
              <a:latin typeface="DFKai-SB" pitchFamily="65" charset="-120"/>
              <a:ea typeface="DFKai-SB" pitchFamily="65" charset="-120"/>
              <a:cs typeface="Times New Roman" pitchFamily="18" charset="0"/>
            </a:endParaRPr>
          </a:p>
          <a:p>
            <a:pPr algn="ctr"/>
            <a:r>
              <a:rPr lang="en-US" sz="2800" dirty="0" err="1" smtClean="0">
                <a:latin typeface="Times New Roman" pitchFamily="18" charset="0"/>
                <a:ea typeface="DFKai-SB" pitchFamily="65" charset="-120"/>
                <a:cs typeface="Times New Roman" pitchFamily="18" charset="0"/>
              </a:rPr>
              <a:t>Da</a:t>
            </a:r>
            <a:r>
              <a:rPr lang="en-US" sz="2800" dirty="0" smtClean="0">
                <a:latin typeface="Times New Roman" pitchFamily="18" charset="0"/>
                <a:ea typeface="DFKai-SB" pitchFamily="65" charset="-120"/>
                <a:cs typeface="Times New Roman" pitchFamily="18" charset="0"/>
              </a:rPr>
              <a:t> </a:t>
            </a:r>
            <a:r>
              <a:rPr lang="en-US" sz="2800" dirty="0" err="1" smtClean="0">
                <a:latin typeface="Times New Roman" pitchFamily="18" charset="0"/>
                <a:ea typeface="DFKai-SB" pitchFamily="65" charset="-120"/>
                <a:cs typeface="Times New Roman" pitchFamily="18" charset="0"/>
              </a:rPr>
              <a:t>Hsuan</a:t>
            </a:r>
            <a:r>
              <a:rPr lang="en-US" sz="2800" dirty="0" smtClean="0">
                <a:latin typeface="Times New Roman" pitchFamily="18" charset="0"/>
                <a:ea typeface="DFKai-SB" pitchFamily="65" charset="-120"/>
                <a:cs typeface="Times New Roman" pitchFamily="18" charset="0"/>
              </a:rPr>
              <a:t> Feng </a:t>
            </a:r>
            <a:r>
              <a:rPr lang="zh-TW" altLang="en-US" sz="2800" dirty="0" smtClean="0">
                <a:latin typeface="Times New Roman" pitchFamily="18" charset="0"/>
                <a:ea typeface="DFKai-SB" pitchFamily="65" charset="-120"/>
                <a:cs typeface="Times New Roman" pitchFamily="18" charset="0"/>
              </a:rPr>
              <a:t>馮達旋</a:t>
            </a:r>
            <a:endParaRPr lang="en-US" sz="2800" dirty="0" smtClean="0">
              <a:latin typeface="Times New Roman" pitchFamily="18" charset="0"/>
              <a:ea typeface="DFKai-SB" pitchFamily="65" charset="-120"/>
              <a:cs typeface="Times New Roman" pitchFamily="18" charset="0"/>
            </a:endParaRPr>
          </a:p>
          <a:p>
            <a:pPr algn="ctr"/>
            <a:r>
              <a:rPr lang="en-US" sz="2800" dirty="0" smtClean="0">
                <a:latin typeface="Times New Roman" pitchFamily="18" charset="0"/>
                <a:ea typeface="DFKai-SB" pitchFamily="65" charset="-120"/>
                <a:cs typeface="Times New Roman" pitchFamily="18" charset="0"/>
              </a:rPr>
              <a:t>Vice President, National </a:t>
            </a:r>
            <a:r>
              <a:rPr lang="en-US" sz="2800" dirty="0" err="1" smtClean="0">
                <a:latin typeface="Times New Roman" pitchFamily="18" charset="0"/>
                <a:ea typeface="DFKai-SB" pitchFamily="65" charset="-120"/>
                <a:cs typeface="Times New Roman" pitchFamily="18" charset="0"/>
              </a:rPr>
              <a:t>Tsing</a:t>
            </a:r>
            <a:r>
              <a:rPr lang="en-US" sz="2800" dirty="0" smtClean="0">
                <a:latin typeface="Times New Roman" pitchFamily="18" charset="0"/>
                <a:ea typeface="DFKai-SB" pitchFamily="65" charset="-120"/>
                <a:cs typeface="Times New Roman" pitchFamily="18" charset="0"/>
              </a:rPr>
              <a:t> </a:t>
            </a:r>
            <a:r>
              <a:rPr lang="en-US" sz="2800" dirty="0" err="1" smtClean="0">
                <a:latin typeface="Times New Roman" pitchFamily="18" charset="0"/>
                <a:ea typeface="DFKai-SB" pitchFamily="65" charset="-120"/>
                <a:cs typeface="Times New Roman" pitchFamily="18" charset="0"/>
              </a:rPr>
              <a:t>Hua</a:t>
            </a:r>
            <a:r>
              <a:rPr lang="en-US" sz="2800" dirty="0" smtClean="0">
                <a:latin typeface="Times New Roman" pitchFamily="18" charset="0"/>
                <a:ea typeface="DFKai-SB" pitchFamily="65" charset="-120"/>
                <a:cs typeface="Times New Roman" pitchFamily="18" charset="0"/>
              </a:rPr>
              <a:t> University, </a:t>
            </a:r>
            <a:r>
              <a:rPr lang="en-US" sz="2800" dirty="0" err="1" smtClean="0">
                <a:latin typeface="Times New Roman" pitchFamily="18" charset="0"/>
                <a:ea typeface="DFKai-SB" pitchFamily="65" charset="-120"/>
                <a:cs typeface="Times New Roman" pitchFamily="18" charset="0"/>
              </a:rPr>
              <a:t>Hsinchu</a:t>
            </a:r>
            <a:endParaRPr lang="en-US" sz="2800" dirty="0" smtClean="0">
              <a:latin typeface="Times New Roman" pitchFamily="18" charset="0"/>
              <a:ea typeface="DFKai-SB" pitchFamily="65" charset="-120"/>
              <a:cs typeface="Times New Roman" pitchFamily="18" charset="0"/>
            </a:endParaRPr>
          </a:p>
          <a:p>
            <a:pPr algn="ctr"/>
            <a:endParaRPr lang="en-US" sz="3600" b="1" dirty="0" smtClean="0">
              <a:solidFill>
                <a:srgbClr val="FF0000"/>
              </a:solidFill>
              <a:latin typeface="DFKai-SB" pitchFamily="65" charset="-120"/>
              <a:ea typeface="DFKai-SB" pitchFamily="65" charset="-120"/>
              <a:cs typeface="Times New Roman" pitchFamily="18" charset="0"/>
            </a:endParaRPr>
          </a:p>
          <a:p>
            <a:pPr algn="ct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52600"/>
            <a:ext cx="7772400" cy="914400"/>
          </a:xfrm>
        </p:spPr>
        <p:txBody>
          <a:bodyPr/>
          <a:lstStyle/>
          <a:p>
            <a:r>
              <a:rPr lang="en-US" dirty="0" smtClean="0"/>
              <a:t>Why should the search for the ultimate building blocks and origin of the universe be pursued in </a:t>
            </a:r>
            <a:r>
              <a:rPr lang="en-US" dirty="0" err="1" smtClean="0"/>
              <a:t>Tsing</a:t>
            </a:r>
            <a:r>
              <a:rPr lang="en-US" dirty="0" smtClean="0"/>
              <a:t> </a:t>
            </a:r>
            <a:r>
              <a:rPr lang="en-US" dirty="0" err="1" smtClean="0"/>
              <a:t>Hua</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Thus on the surface, it is indeed a dichotomy that when research universities today, especially those with “science and technology” flavors, are embedded in “</a:t>
            </a:r>
            <a:r>
              <a:rPr lang="en-US" sz="3600" dirty="0" smtClean="0">
                <a:solidFill>
                  <a:srgbClr val="FFFF00"/>
                </a:solidFill>
                <a:latin typeface="Times New Roman" pitchFamily="18" charset="0"/>
                <a:cs typeface="Times New Roman" pitchFamily="18" charset="0"/>
              </a:rPr>
              <a:t>commercialization</a:t>
            </a:r>
            <a:r>
              <a:rPr lang="en-US" sz="3600" dirty="0" smtClean="0"/>
              <a:t>” high fever that it would also be proactively promoting such “</a:t>
            </a:r>
            <a:r>
              <a:rPr lang="en-US" sz="3600" dirty="0" smtClean="0">
                <a:solidFill>
                  <a:srgbClr val="FFFF00"/>
                </a:solidFill>
                <a:latin typeface="Times New Roman" pitchFamily="18" charset="0"/>
                <a:cs typeface="Times New Roman" pitchFamily="18" charset="0"/>
              </a:rPr>
              <a:t>un-</a:t>
            </a:r>
            <a:r>
              <a:rPr lang="en-US" sz="3600" dirty="0" err="1" smtClean="0">
                <a:solidFill>
                  <a:srgbClr val="FFFF00"/>
                </a:solidFill>
                <a:latin typeface="Times New Roman" pitchFamily="18" charset="0"/>
                <a:cs typeface="Times New Roman" pitchFamily="18" charset="0"/>
              </a:rPr>
              <a:t>commercializable</a:t>
            </a:r>
            <a:r>
              <a:rPr lang="en-US" sz="3600" dirty="0" smtClean="0"/>
              <a:t>” research activities.</a:t>
            </a:r>
            <a:r>
              <a:rPr lang="en-US" dirty="0" smtClean="0"/>
              <a:t>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0"/>
            <a:ext cx="7772400" cy="914400"/>
          </a:xfrm>
        </p:spPr>
        <p:txBody>
          <a:bodyPr/>
          <a:lstStyle/>
          <a:p>
            <a:r>
              <a:rPr lang="en-US" sz="5400" dirty="0" smtClean="0">
                <a:solidFill>
                  <a:srgbClr val="FFFF00"/>
                </a:solidFill>
                <a:latin typeface="Times New Roman" pitchFamily="18" charset="0"/>
                <a:cs typeface="Times New Roman" pitchFamily="18" charset="0"/>
              </a:rPr>
              <a:t>The simple answer is because creativity and innovative </a:t>
            </a:r>
            <a:r>
              <a:rPr lang="en-US" sz="5400" dirty="0" smtClean="0">
                <a:solidFill>
                  <a:srgbClr val="FFFF00"/>
                </a:solidFill>
                <a:latin typeface="Times New Roman" pitchFamily="18" charset="0"/>
                <a:cs typeface="Times New Roman" pitchFamily="18" charset="0"/>
              </a:rPr>
              <a:t>(</a:t>
            </a:r>
            <a:r>
              <a:rPr lang="zh-TW" altLang="en-US" sz="5400" dirty="0" smtClean="0">
                <a:latin typeface="DFKai-SB" pitchFamily="65" charset="-120"/>
                <a:ea typeface="DFKai-SB" pitchFamily="65" charset="-120"/>
              </a:rPr>
              <a:t>創新</a:t>
            </a:r>
            <a:r>
              <a:rPr lang="en-US" sz="5400" dirty="0" smtClean="0">
                <a:solidFill>
                  <a:srgbClr val="FFFF00"/>
                </a:solidFill>
                <a:latin typeface="Times New Roman" pitchFamily="18" charset="0"/>
                <a:cs typeface="Times New Roman" pitchFamily="18" charset="0"/>
              </a:rPr>
              <a:t>) arise </a:t>
            </a:r>
            <a:r>
              <a:rPr lang="en-US" sz="5400" dirty="0" smtClean="0">
                <a:solidFill>
                  <a:srgbClr val="FFFF00"/>
                </a:solidFill>
                <a:latin typeface="Times New Roman" pitchFamily="18" charset="0"/>
                <a:cs typeface="Times New Roman" pitchFamily="18" charset="0"/>
              </a:rPr>
              <a:t>from all forms of human intellectual activities.</a:t>
            </a:r>
            <a:r>
              <a:rPr lang="en-US" dirty="0" smtClean="0">
                <a:solidFill>
                  <a:srgbClr val="FFFF00"/>
                </a:solidFill>
                <a:latin typeface="Times New Roman" pitchFamily="18" charset="0"/>
                <a:cs typeface="Times New Roman" pitchFamily="18" charset="0"/>
              </a:rPr>
              <a:t> </a:t>
            </a: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68313" y="404813"/>
            <a:ext cx="8532812" cy="1584325"/>
          </a:xfrm>
        </p:spPr>
        <p:txBody>
          <a:bodyPr/>
          <a:lstStyle/>
          <a:p>
            <a:pPr eaLnBrk="1" hangingPunct="1"/>
            <a:r>
              <a:rPr lang="zh-TW" altLang="en-US" sz="4000" b="1" smtClean="0">
                <a:solidFill>
                  <a:srgbClr val="FFFF00"/>
                </a:solidFill>
                <a:ea typeface="DFKai-SB" pitchFamily="65" charset="-120"/>
              </a:rPr>
              <a:t>麥克斯韋方程</a:t>
            </a:r>
            <a:r>
              <a:rPr lang="zh-TW" altLang="zh-TW" sz="4000" b="1" smtClean="0">
                <a:solidFill>
                  <a:srgbClr val="FFFF00"/>
                </a:solidFill>
                <a:ea typeface="DFKai-SB" pitchFamily="65" charset="-120"/>
              </a:rPr>
              <a:t>式</a:t>
            </a:r>
            <a:r>
              <a:rPr lang="zh-TW" altLang="en-US" sz="4000" b="1" smtClean="0">
                <a:solidFill>
                  <a:srgbClr val="FFFF00"/>
                </a:solidFill>
                <a:ea typeface="DFKai-SB" pitchFamily="65" charset="-120"/>
              </a:rPr>
              <a:t>     蕭邦小夜曲</a:t>
            </a:r>
          </a:p>
        </p:txBody>
      </p:sp>
      <p:pic>
        <p:nvPicPr>
          <p:cNvPr id="51203" name="Picture 6" descr="Maxwell's Eq's Mug"/>
          <p:cNvPicPr>
            <a:picLocks noChangeAspect="1" noChangeArrowheads="1"/>
          </p:cNvPicPr>
          <p:nvPr/>
        </p:nvPicPr>
        <p:blipFill>
          <a:blip r:embed="rId2" cstate="print"/>
          <a:srcRect/>
          <a:stretch>
            <a:fillRect/>
          </a:stretch>
        </p:blipFill>
        <p:spPr bwMode="auto">
          <a:xfrm>
            <a:off x="468313" y="2276475"/>
            <a:ext cx="3816350" cy="3816350"/>
          </a:xfrm>
          <a:prstGeom prst="rect">
            <a:avLst/>
          </a:prstGeom>
          <a:noFill/>
          <a:ln w="9525">
            <a:noFill/>
            <a:miter lim="800000"/>
            <a:headEnd/>
            <a:tailEnd/>
          </a:ln>
        </p:spPr>
      </p:pic>
      <p:pic>
        <p:nvPicPr>
          <p:cNvPr id="51204" name="Picture 8" descr="chopin_op55_11"/>
          <p:cNvPicPr>
            <a:picLocks noChangeAspect="1" noChangeArrowheads="1"/>
          </p:cNvPicPr>
          <p:nvPr/>
        </p:nvPicPr>
        <p:blipFill>
          <a:blip r:embed="rId3" cstate="print"/>
          <a:srcRect/>
          <a:stretch>
            <a:fillRect/>
          </a:stretch>
        </p:blipFill>
        <p:spPr bwMode="auto">
          <a:xfrm>
            <a:off x="5292725" y="1773238"/>
            <a:ext cx="3563938" cy="492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895600"/>
            <a:ext cx="7772400" cy="914400"/>
          </a:xfrm>
        </p:spPr>
        <p:txBody>
          <a:bodyPr/>
          <a:lstStyle/>
          <a:p>
            <a:r>
              <a:rPr lang="zh-TW" altLang="en-US" sz="6000" dirty="0" smtClean="0">
                <a:solidFill>
                  <a:srgbClr val="FFFF00"/>
                </a:solidFill>
                <a:latin typeface="DFKai-SB" pitchFamily="65" charset="-120"/>
                <a:ea typeface="DFKai-SB" pitchFamily="65" charset="-120"/>
                <a:cs typeface="Times New Roman" pitchFamily="18" charset="0"/>
              </a:rPr>
              <a:t>什麼是偉大的大學</a:t>
            </a:r>
            <a:r>
              <a:rPr lang="en-US" altLang="zh-TW" sz="6000" dirty="0" smtClean="0">
                <a:solidFill>
                  <a:srgbClr val="FFFF00"/>
                </a:solidFill>
                <a:latin typeface="DFKai-SB" pitchFamily="65" charset="-120"/>
                <a:ea typeface="DFKai-SB" pitchFamily="65" charset="-120"/>
                <a:cs typeface="Times New Roman" pitchFamily="18" charset="0"/>
              </a:rPr>
              <a:t>﹖</a:t>
            </a:r>
            <a:endParaRPr lang="en-US" sz="6000" dirty="0">
              <a:solidFill>
                <a:srgbClr val="FFFF00"/>
              </a:solidFill>
              <a:latin typeface="DFKai-SB" pitchFamily="65" charset="-120"/>
              <a:ea typeface="DFKai-SB" pitchFamily="65" charset="-12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John Harvard's foot being touched"/>
          <p:cNvPicPr>
            <a:picLocks noChangeAspect="1" noChangeArrowheads="1"/>
          </p:cNvPicPr>
          <p:nvPr/>
        </p:nvPicPr>
        <p:blipFill>
          <a:blip r:embed="rId2" cstate="print"/>
          <a:srcRect/>
          <a:stretch>
            <a:fillRect/>
          </a:stretch>
        </p:blipFill>
        <p:spPr bwMode="auto">
          <a:xfrm>
            <a:off x="2590800" y="838200"/>
            <a:ext cx="4286250" cy="5715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772400" cy="914400"/>
          </a:xfrm>
        </p:spPr>
        <p:txBody>
          <a:bodyPr/>
          <a:lstStyle/>
          <a:p>
            <a:r>
              <a:rPr lang="zh-TW" altLang="en-US" sz="3600" dirty="0" smtClean="0">
                <a:solidFill>
                  <a:srgbClr val="FFFF00"/>
                </a:solidFill>
                <a:latin typeface="DFKai-SB" pitchFamily="65" charset="-120"/>
                <a:ea typeface="DFKai-SB" pitchFamily="65" charset="-120"/>
                <a:cs typeface="Times New Roman" pitchFamily="18" charset="0"/>
              </a:rPr>
              <a:t>閩南文化的核心</a:t>
            </a:r>
            <a:r>
              <a:rPr lang="en-US" altLang="zh-TW" sz="3600" dirty="0" smtClean="0">
                <a:solidFill>
                  <a:srgbClr val="FFFF00"/>
                </a:solidFill>
                <a:latin typeface="DFKai-SB" pitchFamily="65" charset="-120"/>
                <a:ea typeface="DFKai-SB" pitchFamily="65" charset="-120"/>
                <a:cs typeface="Times New Roman" pitchFamily="18" charset="0"/>
              </a:rPr>
              <a:t>﹐</a:t>
            </a:r>
            <a:r>
              <a:rPr lang="zh-TW" altLang="en-US" sz="3600" dirty="0" smtClean="0">
                <a:solidFill>
                  <a:srgbClr val="FFFF00"/>
                </a:solidFill>
                <a:latin typeface="DFKai-SB" pitchFamily="65" charset="-120"/>
                <a:ea typeface="DFKai-SB" pitchFamily="65" charset="-120"/>
                <a:cs typeface="Times New Roman" pitchFamily="18" charset="0"/>
              </a:rPr>
              <a:t>也是兩岸的介子</a:t>
            </a:r>
            <a:r>
              <a:rPr lang="en-US" altLang="zh-TW" sz="3600" dirty="0" smtClean="0">
                <a:solidFill>
                  <a:srgbClr val="FFFF00"/>
                </a:solidFill>
                <a:latin typeface="DFKai-SB" pitchFamily="65" charset="-120"/>
                <a:ea typeface="DFKai-SB" pitchFamily="65" charset="-120"/>
                <a:cs typeface="Times New Roman" pitchFamily="18" charset="0"/>
              </a:rPr>
              <a:t>﹐</a:t>
            </a:r>
            <a:r>
              <a:rPr lang="zh-TW" altLang="en-US" sz="3600" dirty="0" smtClean="0">
                <a:solidFill>
                  <a:srgbClr val="FFFF00"/>
                </a:solidFill>
                <a:latin typeface="DFKai-SB" pitchFamily="65" charset="-120"/>
                <a:ea typeface="DFKai-SB" pitchFamily="65" charset="-120"/>
                <a:cs typeface="Times New Roman" pitchFamily="18" charset="0"/>
              </a:rPr>
              <a:t>是福建省邊上的一個小島叫金</a:t>
            </a:r>
            <a:r>
              <a:rPr lang="zh-TW" altLang="en-US" sz="3600" dirty="0" smtClean="0">
                <a:solidFill>
                  <a:srgbClr val="FFFF00"/>
                </a:solidFill>
                <a:latin typeface="DFKai-SB" pitchFamily="65" charset="-120"/>
                <a:ea typeface="DFKai-SB" pitchFamily="65" charset="-120"/>
                <a:cs typeface="Times New Roman" pitchFamily="18" charset="0"/>
              </a:rPr>
              <a:t>門</a:t>
            </a:r>
            <a:r>
              <a:rPr lang="en-US" altLang="zh-TW" sz="3600" dirty="0" smtClean="0">
                <a:solidFill>
                  <a:srgbClr val="FFFF00"/>
                </a:solidFill>
                <a:latin typeface="DFKai-SB" pitchFamily="65" charset="-120"/>
                <a:ea typeface="DFKai-SB" pitchFamily="65" charset="-120"/>
                <a:cs typeface="Times New Roman" pitchFamily="18" charset="0"/>
              </a:rPr>
              <a:t>!</a:t>
            </a:r>
            <a:endParaRPr lang="en-US" sz="3600" dirty="0">
              <a:solidFill>
                <a:srgbClr val="FFFF00"/>
              </a:solidFill>
              <a:latin typeface="DFKai-SB" pitchFamily="65" charset="-120"/>
              <a:ea typeface="DFKai-SB" pitchFamily="65" charset="-120"/>
              <a:cs typeface="Times New Roman" pitchFamily="18" charset="0"/>
            </a:endParaRPr>
          </a:p>
        </p:txBody>
      </p:sp>
      <p:pic>
        <p:nvPicPr>
          <p:cNvPr id="4" name="Picture 7" descr="Kimmen4a-118"/>
          <p:cNvPicPr>
            <a:picLocks noChangeAspect="1" noChangeArrowheads="1"/>
          </p:cNvPicPr>
          <p:nvPr/>
        </p:nvPicPr>
        <p:blipFill>
          <a:blip r:embed="rId2" cstate="print"/>
          <a:srcRect/>
          <a:stretch>
            <a:fillRect/>
          </a:stretch>
        </p:blipFill>
        <p:spPr bwMode="auto">
          <a:xfrm>
            <a:off x="1905000" y="2389524"/>
            <a:ext cx="5387975" cy="44684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Michael Szonyi, Harvard University</a:t>
            </a:r>
            <a:endParaRPr lang="en-US" dirty="0"/>
          </a:p>
        </p:txBody>
      </p:sp>
      <p:pic>
        <p:nvPicPr>
          <p:cNvPr id="37890" name="Picture 2" descr="http://harvardealc.org/peopleImg/thumbnails/1_Gazettecrop.jpg"/>
          <p:cNvPicPr>
            <a:picLocks noChangeAspect="1" noChangeArrowheads="1"/>
          </p:cNvPicPr>
          <p:nvPr/>
        </p:nvPicPr>
        <p:blipFill>
          <a:blip r:embed="rId2" cstate="print"/>
          <a:srcRect/>
          <a:stretch>
            <a:fillRect/>
          </a:stretch>
        </p:blipFill>
        <p:spPr bwMode="auto">
          <a:xfrm>
            <a:off x="1371600" y="2286000"/>
            <a:ext cx="2662039" cy="3657600"/>
          </a:xfrm>
          <a:prstGeom prst="rect">
            <a:avLst/>
          </a:prstGeom>
          <a:noFill/>
        </p:spPr>
      </p:pic>
      <p:pic>
        <p:nvPicPr>
          <p:cNvPr id="37892" name="Picture 4" descr="Go to &quot;Cold War Island: Quemoy on the Front Line&quot; page"/>
          <p:cNvPicPr>
            <a:picLocks noChangeAspect="1" noChangeArrowheads="1"/>
          </p:cNvPicPr>
          <p:nvPr/>
        </p:nvPicPr>
        <p:blipFill>
          <a:blip r:embed="rId3" cstate="print"/>
          <a:srcRect/>
          <a:stretch>
            <a:fillRect/>
          </a:stretch>
        </p:blipFill>
        <p:spPr bwMode="auto">
          <a:xfrm>
            <a:off x="-33338" y="-223838"/>
            <a:ext cx="333376" cy="504826"/>
          </a:xfrm>
          <a:prstGeom prst="rect">
            <a:avLst/>
          </a:prstGeom>
          <a:noFill/>
        </p:spPr>
      </p:pic>
      <p:pic>
        <p:nvPicPr>
          <p:cNvPr id="37894" name="Picture 6" descr="Cold War Island: Quemoy on the Front Line">
            <a:hlinkClick r:id="rId4"/>
          </p:cNvPr>
          <p:cNvPicPr>
            <a:picLocks noChangeAspect="1" noChangeArrowheads="1"/>
          </p:cNvPicPr>
          <p:nvPr/>
        </p:nvPicPr>
        <p:blipFill>
          <a:blip r:embed="rId5" cstate="print"/>
          <a:srcRect/>
          <a:stretch>
            <a:fillRect/>
          </a:stretch>
        </p:blipFill>
        <p:spPr bwMode="auto">
          <a:xfrm>
            <a:off x="4800600" y="2209800"/>
            <a:ext cx="3657601" cy="36576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14600"/>
            <a:ext cx="7772400" cy="914400"/>
          </a:xfrm>
        </p:spPr>
        <p:txBody>
          <a:bodyPr/>
          <a:lstStyle/>
          <a:p>
            <a:pPr algn="ctr"/>
            <a:r>
              <a:rPr lang="en-US" altLang="zh-TW" sz="7200" dirty="0" smtClean="0">
                <a:solidFill>
                  <a:srgbClr val="FF0000"/>
                </a:solidFill>
                <a:latin typeface="Times New Roman" pitchFamily="18" charset="0"/>
                <a:ea typeface="DFKai-SB" pitchFamily="65" charset="-120"/>
                <a:cs typeface="Times New Roman" pitchFamily="18" charset="0"/>
              </a:rPr>
              <a:t>1969</a:t>
            </a:r>
            <a:r>
              <a:rPr lang="zh-TW" altLang="en-US" sz="7200" dirty="0" smtClean="0">
                <a:solidFill>
                  <a:srgbClr val="FF0000"/>
                </a:solidFill>
                <a:latin typeface="Times New Roman" pitchFamily="18" charset="0"/>
                <a:ea typeface="DFKai-SB" pitchFamily="65" charset="-120"/>
                <a:cs typeface="Times New Roman" pitchFamily="18" charset="0"/>
              </a:rPr>
              <a:t>年不朽的對話</a:t>
            </a:r>
            <a:endParaRPr lang="en-US" sz="7200" dirty="0">
              <a:solidFill>
                <a:srgbClr val="FF0000"/>
              </a:solidFill>
              <a:latin typeface="Times New Roman" pitchFamily="18" charset="0"/>
              <a:ea typeface="DFKai-SB" pitchFamily="65" charset="-12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09800"/>
            <a:ext cx="7772400" cy="914400"/>
          </a:xfrm>
        </p:spPr>
        <p:txBody>
          <a:bodyPr/>
          <a:lstStyle/>
          <a:p>
            <a:r>
              <a:rPr lang="zh-TW" altLang="en-US" dirty="0" smtClean="0">
                <a:latin typeface="DFKai-SB" pitchFamily="65" charset="-120"/>
                <a:ea typeface="DFKai-SB" pitchFamily="65" charset="-120"/>
              </a:rPr>
              <a:t>兩</a:t>
            </a:r>
            <a:r>
              <a:rPr lang="zh-TW" altLang="en-US" dirty="0" smtClean="0">
                <a:latin typeface="DFKai-SB" pitchFamily="65" charset="-120"/>
                <a:ea typeface="DFKai-SB" pitchFamily="65" charset="-120"/>
              </a:rPr>
              <a:t>院</a:t>
            </a:r>
            <a:r>
              <a:rPr lang="zh-TW" altLang="en-US" dirty="0" smtClean="0">
                <a:latin typeface="DFKai-SB" pitchFamily="65" charset="-120"/>
                <a:ea typeface="DFKai-SB" pitchFamily="65" charset="-120"/>
              </a:rPr>
              <a:t>原子能</a:t>
            </a:r>
            <a:r>
              <a:rPr lang="zh-TW" altLang="en-US" dirty="0" smtClean="0">
                <a:latin typeface="DFKai-SB" pitchFamily="65" charset="-120"/>
                <a:ea typeface="DFKai-SB" pitchFamily="65" charset="-120"/>
              </a:rPr>
              <a:t>委</a:t>
            </a:r>
            <a:r>
              <a:rPr lang="zh-TW" altLang="en-US" dirty="0" smtClean="0">
                <a:latin typeface="DFKai-SB" pitchFamily="65" charset="-120"/>
                <a:ea typeface="DFKai-SB" pitchFamily="65" charset="-120"/>
              </a:rPr>
              <a:t>員</a:t>
            </a:r>
            <a:r>
              <a:rPr lang="zh-TW" altLang="en-US" dirty="0" smtClean="0">
                <a:latin typeface="DFKai-SB" pitchFamily="65" charset="-120"/>
                <a:ea typeface="DFKai-SB" pitchFamily="65" charset="-120"/>
              </a:rPr>
              <a:t>會</a:t>
            </a:r>
            <a:r>
              <a:rPr lang="en-US" altLang="zh-TW" dirty="0" smtClean="0"/>
              <a:t/>
            </a:r>
            <a:br>
              <a:rPr lang="en-US" altLang="zh-TW" dirty="0" smtClean="0"/>
            </a:br>
            <a:r>
              <a:rPr lang="en-US" altLang="zh-TW" dirty="0" smtClean="0"/>
              <a:t/>
            </a:r>
            <a:br>
              <a:rPr lang="en-US" altLang="zh-TW" dirty="0" smtClean="0"/>
            </a:br>
            <a:r>
              <a:rPr lang="en-US" dirty="0" smtClean="0"/>
              <a:t>Congressional Joint Committee on Atomic Energy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2057400" cy="5867400"/>
          </a:xfrm>
        </p:spPr>
        <p:txBody>
          <a:bodyPr/>
          <a:lstStyle/>
          <a:p>
            <a:r>
              <a:rPr lang="zh-TW" altLang="en-US" sz="4800" b="1" dirty="0" smtClean="0">
                <a:latin typeface="DFKai-SB" pitchFamily="65" charset="-120"/>
                <a:ea typeface="DFKai-SB" pitchFamily="65" charset="-120"/>
              </a:rPr>
              <a:t>李靈峰</a:t>
            </a:r>
            <a:r>
              <a:rPr lang="en-US" altLang="zh-TW" sz="4800" b="1" dirty="0" smtClean="0">
                <a:latin typeface="DFKai-SB" pitchFamily="65" charset="-120"/>
                <a:ea typeface="DFKai-SB" pitchFamily="65" charset="-120"/>
              </a:rPr>
              <a:t/>
            </a:r>
            <a:br>
              <a:rPr lang="en-US" altLang="zh-TW" sz="4800" b="1" dirty="0" smtClean="0">
                <a:latin typeface="DFKai-SB" pitchFamily="65" charset="-120"/>
                <a:ea typeface="DFKai-SB" pitchFamily="65" charset="-120"/>
              </a:rPr>
            </a:br>
            <a:r>
              <a:rPr lang="en-US" altLang="zh-TW" sz="4800" b="1" dirty="0" smtClean="0">
                <a:latin typeface="DFKai-SB" pitchFamily="65" charset="-120"/>
                <a:ea typeface="DFKai-SB" pitchFamily="65" charset="-120"/>
              </a:rPr>
              <a:t/>
            </a:r>
            <a:br>
              <a:rPr lang="en-US" altLang="zh-TW" sz="4800" b="1" dirty="0" smtClean="0">
                <a:latin typeface="DFKai-SB" pitchFamily="65" charset="-120"/>
                <a:ea typeface="DFKai-SB" pitchFamily="65" charset="-120"/>
              </a:rPr>
            </a:br>
            <a:r>
              <a:rPr lang="zh-TW" altLang="en-US" sz="4800" b="1" dirty="0" smtClean="0">
                <a:latin typeface="DFKai-SB" pitchFamily="65" charset="-120"/>
                <a:ea typeface="DFKai-SB" pitchFamily="65" charset="-120"/>
              </a:rPr>
              <a:t>吴岳良</a:t>
            </a:r>
            <a:r>
              <a:rPr lang="en-US" altLang="zh-TW" dirty="0" smtClean="0"/>
              <a:t/>
            </a:r>
            <a:br>
              <a:rPr lang="en-US" altLang="zh-TW" dirty="0" smtClean="0"/>
            </a:br>
            <a:r>
              <a:rPr lang="en-US" altLang="zh-TW" dirty="0" smtClean="0"/>
              <a:t/>
            </a:r>
            <a:br>
              <a:rPr lang="en-US" altLang="zh-TW" dirty="0" smtClean="0"/>
            </a:br>
            <a:endParaRPr lang="en-US" dirty="0"/>
          </a:p>
        </p:txBody>
      </p:sp>
      <p:pic>
        <p:nvPicPr>
          <p:cNvPr id="1026" name="Picture 2" descr="http://sourcedb.cas.cn/sourcedb_ad_cas/zw2/ysxx/sxwlxb/200906/W020100512808016804958_200_275.jpg"/>
          <p:cNvPicPr>
            <a:picLocks noChangeAspect="1" noChangeArrowheads="1"/>
          </p:cNvPicPr>
          <p:nvPr/>
        </p:nvPicPr>
        <p:blipFill>
          <a:blip r:embed="rId2" cstate="print"/>
          <a:srcRect/>
          <a:stretch>
            <a:fillRect/>
          </a:stretch>
        </p:blipFill>
        <p:spPr bwMode="auto">
          <a:xfrm>
            <a:off x="6019800" y="3810000"/>
            <a:ext cx="1905000" cy="2619376"/>
          </a:xfrm>
          <a:prstGeom prst="rect">
            <a:avLst/>
          </a:prstGeom>
          <a:noFill/>
        </p:spPr>
      </p:pic>
      <p:pic>
        <p:nvPicPr>
          <p:cNvPr id="1028" name="Picture 4" descr="http://phys.cts.nthu.edu.tw/img.php?img=914_221f58ed.gif&amp;dir=users/pic&amp;width=120&amp;height=120"/>
          <p:cNvPicPr>
            <a:picLocks noChangeAspect="1" noChangeArrowheads="1"/>
          </p:cNvPicPr>
          <p:nvPr/>
        </p:nvPicPr>
        <p:blipFill>
          <a:blip r:embed="rId3" cstate="print"/>
          <a:srcRect/>
          <a:stretch>
            <a:fillRect/>
          </a:stretch>
        </p:blipFill>
        <p:spPr bwMode="auto">
          <a:xfrm>
            <a:off x="5257800" y="838200"/>
            <a:ext cx="2438400" cy="2174242"/>
          </a:xfrm>
          <a:prstGeom prst="rect">
            <a:avLst/>
          </a:prstGeom>
          <a:noFill/>
        </p:spPr>
      </p:pic>
      <p:pic>
        <p:nvPicPr>
          <p:cNvPr id="1030" name="Picture 6" descr="Gauge Theory of elementary particle physics">
            <a:hlinkClick r:id="rId4"/>
          </p:cNvPr>
          <p:cNvPicPr>
            <a:picLocks noChangeAspect="1" noChangeArrowheads="1"/>
          </p:cNvPicPr>
          <p:nvPr/>
        </p:nvPicPr>
        <p:blipFill>
          <a:blip r:embed="rId5" cstate="print"/>
          <a:srcRect/>
          <a:stretch>
            <a:fillRect/>
          </a:stretch>
        </p:blipFill>
        <p:spPr bwMode="auto">
          <a:xfrm>
            <a:off x="1143000" y="3124199"/>
            <a:ext cx="3429000" cy="342899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029200"/>
            <a:ext cx="7848600" cy="609600"/>
          </a:xfrm>
        </p:spPr>
        <p:txBody>
          <a:bodyPr/>
          <a:lstStyle/>
          <a:p>
            <a:r>
              <a:rPr lang="zh-TW" altLang="en-US" sz="2800" b="1" dirty="0" smtClean="0">
                <a:solidFill>
                  <a:srgbClr val="FFFF00"/>
                </a:solidFill>
                <a:latin typeface="Times New Roman" pitchFamily="18" charset="0"/>
                <a:cs typeface="Times New Roman" pitchFamily="18" charset="0"/>
              </a:rPr>
              <a:t>左</a:t>
            </a:r>
            <a:r>
              <a:rPr lang="en-US" altLang="zh-TW" sz="2800" dirty="0" smtClean="0">
                <a:solidFill>
                  <a:srgbClr val="FFFF00"/>
                </a:solidFill>
                <a:latin typeface="Times New Roman" pitchFamily="18" charset="0"/>
                <a:cs typeface="Times New Roman" pitchFamily="18" charset="0"/>
              </a:rPr>
              <a:t>: Senator John O. </a:t>
            </a:r>
            <a:r>
              <a:rPr lang="en-US" altLang="zh-TW" sz="2800" dirty="0" err="1" smtClean="0">
                <a:solidFill>
                  <a:srgbClr val="FFFF00"/>
                </a:solidFill>
                <a:latin typeface="Times New Roman" pitchFamily="18" charset="0"/>
                <a:cs typeface="Times New Roman" pitchFamily="18" charset="0"/>
              </a:rPr>
              <a:t>Pastore</a:t>
            </a:r>
            <a:r>
              <a:rPr lang="en-US" altLang="zh-TW" sz="2800" dirty="0" smtClean="0">
                <a:solidFill>
                  <a:srgbClr val="FFFF00"/>
                </a:solidFill>
                <a:latin typeface="Times New Roman" pitchFamily="18" charset="0"/>
                <a:cs typeface="Times New Roman" pitchFamily="18" charset="0"/>
              </a:rPr>
              <a:t> of Rhode Island </a:t>
            </a:r>
            <a:r>
              <a:rPr lang="en-US" altLang="zh-TW" dirty="0" smtClean="0"/>
              <a:t/>
            </a:r>
            <a:br>
              <a:rPr lang="en-US" altLang="zh-TW" dirty="0" smtClean="0"/>
            </a:br>
            <a:endParaRPr lang="en-US" dirty="0"/>
          </a:p>
        </p:txBody>
      </p:sp>
      <p:pic>
        <p:nvPicPr>
          <p:cNvPr id="1026" name="Picture 2" descr="John O. Pastore"/>
          <p:cNvPicPr>
            <a:picLocks noChangeAspect="1" noChangeArrowheads="1"/>
          </p:cNvPicPr>
          <p:nvPr/>
        </p:nvPicPr>
        <p:blipFill>
          <a:blip r:embed="rId2" cstate="print"/>
          <a:srcRect/>
          <a:stretch>
            <a:fillRect/>
          </a:stretch>
        </p:blipFill>
        <p:spPr bwMode="auto">
          <a:xfrm>
            <a:off x="990600" y="533400"/>
            <a:ext cx="2926757" cy="4419600"/>
          </a:xfrm>
          <a:prstGeom prst="rect">
            <a:avLst/>
          </a:prstGeom>
          <a:noFill/>
        </p:spPr>
      </p:pic>
      <p:pic>
        <p:nvPicPr>
          <p:cNvPr id="1028" name="Picture 4" descr="http://upload.wikimedia.org/wikipedia/commons/thumb/7/72/RobertWilsonFNAL.jpg/200px-RobertWilsonFNAL.jpg">
            <a:hlinkClick r:id="rId3"/>
          </p:cNvPr>
          <p:cNvPicPr>
            <a:picLocks noChangeAspect="1" noChangeArrowheads="1"/>
          </p:cNvPicPr>
          <p:nvPr/>
        </p:nvPicPr>
        <p:blipFill>
          <a:blip r:embed="rId4" cstate="print"/>
          <a:srcRect/>
          <a:stretch>
            <a:fillRect/>
          </a:stretch>
        </p:blipFill>
        <p:spPr bwMode="auto">
          <a:xfrm>
            <a:off x="4648200" y="609600"/>
            <a:ext cx="2743200" cy="4279393"/>
          </a:xfrm>
          <a:prstGeom prst="rect">
            <a:avLst/>
          </a:prstGeom>
          <a:noFill/>
        </p:spPr>
      </p:pic>
      <p:sp>
        <p:nvSpPr>
          <p:cNvPr id="8" name="Rectangle 7"/>
          <p:cNvSpPr/>
          <p:nvPr/>
        </p:nvSpPr>
        <p:spPr>
          <a:xfrm>
            <a:off x="990600" y="5791201"/>
            <a:ext cx="6400800" cy="954107"/>
          </a:xfrm>
          <a:prstGeom prst="rect">
            <a:avLst/>
          </a:prstGeom>
        </p:spPr>
        <p:txBody>
          <a:bodyPr wrap="square">
            <a:spAutoFit/>
          </a:bodyPr>
          <a:lstStyle/>
          <a:p>
            <a:r>
              <a:rPr lang="zh-CN" altLang="en-US" sz="2800" b="1" dirty="0" smtClean="0">
                <a:solidFill>
                  <a:srgbClr val="FFFF00"/>
                </a:solidFill>
                <a:latin typeface="Times New Roman" pitchFamily="18" charset="0"/>
                <a:cs typeface="Times New Roman" pitchFamily="18" charset="0"/>
              </a:rPr>
              <a:t>右</a:t>
            </a:r>
            <a:r>
              <a:rPr lang="en-US" altLang="zh-CN" sz="2800" b="1" dirty="0" smtClean="0">
                <a:solidFill>
                  <a:srgbClr val="FFFF00"/>
                </a:solidFill>
                <a:latin typeface="Times New Roman" pitchFamily="18" charset="0"/>
                <a:cs typeface="Times New Roman" pitchFamily="18" charset="0"/>
              </a:rPr>
              <a:t>﹕ </a:t>
            </a:r>
            <a:r>
              <a:rPr lang="zh-CN" altLang="en-US" sz="2800" b="1" dirty="0" smtClean="0">
                <a:solidFill>
                  <a:srgbClr val="FFFF00"/>
                </a:solidFill>
                <a:latin typeface="Times New Roman" pitchFamily="18" charset="0"/>
                <a:cs typeface="Times New Roman" pitchFamily="18" charset="0"/>
              </a:rPr>
              <a:t>費米实验室主</a:t>
            </a:r>
            <a:r>
              <a:rPr lang="zh-CN" altLang="en-US" sz="2800" b="1" dirty="0" smtClean="0">
                <a:solidFill>
                  <a:srgbClr val="FFFF00"/>
                </a:solidFill>
                <a:latin typeface="Times New Roman" pitchFamily="18" charset="0"/>
                <a:cs typeface="Times New Roman" pitchFamily="18" charset="0"/>
              </a:rPr>
              <a:t>任</a:t>
            </a:r>
            <a:r>
              <a:rPr lang="en-US" altLang="zh-CN" sz="2800" b="1" dirty="0" smtClean="0">
                <a:solidFill>
                  <a:srgbClr val="FFFF00"/>
                </a:solidFill>
                <a:latin typeface="Times New Roman" pitchFamily="18" charset="0"/>
                <a:cs typeface="Times New Roman" pitchFamily="18" charset="0"/>
              </a:rPr>
              <a:t>Robert Wilson</a:t>
            </a:r>
            <a:r>
              <a:rPr lang="zh-CN" altLang="en-US" sz="2800" b="1" dirty="0" smtClean="0">
                <a:solidFill>
                  <a:srgbClr val="FFFF00"/>
                </a:solidFill>
                <a:latin typeface="Times New Roman" pitchFamily="18" charset="0"/>
                <a:cs typeface="Times New Roman" pitchFamily="18" charset="0"/>
              </a:rPr>
              <a:t>实</a:t>
            </a:r>
            <a:r>
              <a:rPr lang="zh-CN" altLang="en-US" sz="2800" b="1" dirty="0" smtClean="0">
                <a:solidFill>
                  <a:srgbClr val="FFFF00"/>
                </a:solidFill>
                <a:latin typeface="Times New Roman" pitchFamily="18" charset="0"/>
                <a:cs typeface="Times New Roman" pitchFamily="18" charset="0"/>
              </a:rPr>
              <a:t>验室 动土照片</a:t>
            </a:r>
            <a:endParaRPr lang="en-US" sz="2800" b="1" dirty="0">
              <a:solidFill>
                <a:srgbClr val="FFFF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924800" cy="5583936"/>
          </a:xfrm>
        </p:spPr>
        <p:txBody>
          <a:bodyPr/>
          <a:lstStyle/>
          <a:p>
            <a:pPr fontAlgn="t"/>
            <a:r>
              <a:rPr lang="en-US" sz="2800" dirty="0" err="1" smtClean="0">
                <a:solidFill>
                  <a:srgbClr val="FFFF00"/>
                </a:solidFill>
                <a:latin typeface="Times New Roman" pitchFamily="18" charset="0"/>
                <a:cs typeface="Times New Roman" pitchFamily="18" charset="0"/>
              </a:rPr>
              <a:t>Pastore</a:t>
            </a:r>
            <a:r>
              <a:rPr lang="en-US" sz="2800"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Is there anything connected in the hopes of this accelerator that in any way involves the security of this country? </a:t>
            </a:r>
            <a:br>
              <a:rPr lang="en-US" sz="2800" i="1"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Wilson: </a:t>
            </a:r>
            <a:r>
              <a:rPr lang="en-US" sz="2800" i="1" dirty="0" smtClean="0">
                <a:solidFill>
                  <a:srgbClr val="FFFF00"/>
                </a:solidFill>
                <a:latin typeface="Times New Roman" pitchFamily="18" charset="0"/>
                <a:cs typeface="Times New Roman" pitchFamily="18" charset="0"/>
              </a:rPr>
              <a:t>No sir; I do not believe so. </a:t>
            </a:r>
            <a:br>
              <a:rPr lang="en-US" sz="2800" i="1"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err="1" smtClean="0">
                <a:solidFill>
                  <a:srgbClr val="FFFF00"/>
                </a:solidFill>
                <a:latin typeface="Times New Roman" pitchFamily="18" charset="0"/>
                <a:cs typeface="Times New Roman" pitchFamily="18" charset="0"/>
              </a:rPr>
              <a:t>Pastore</a:t>
            </a:r>
            <a:r>
              <a:rPr lang="en-US" sz="2800"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Nothing at all? </a:t>
            </a:r>
            <a:br>
              <a:rPr lang="en-US" sz="2800" i="1"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Wilson: </a:t>
            </a:r>
            <a:r>
              <a:rPr lang="en-US" sz="2800" i="1" dirty="0" smtClean="0">
                <a:solidFill>
                  <a:srgbClr val="FFFF00"/>
                </a:solidFill>
                <a:latin typeface="Times New Roman" pitchFamily="18" charset="0"/>
                <a:cs typeface="Times New Roman" pitchFamily="18" charset="0"/>
              </a:rPr>
              <a:t>Nothing at all. </a:t>
            </a: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err="1" smtClean="0">
                <a:solidFill>
                  <a:srgbClr val="FFFF00"/>
                </a:solidFill>
                <a:latin typeface="Times New Roman" pitchFamily="18" charset="0"/>
                <a:cs typeface="Times New Roman" pitchFamily="18" charset="0"/>
              </a:rPr>
              <a:t>Pastore</a:t>
            </a:r>
            <a:r>
              <a:rPr lang="en-US" sz="2800"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It has no value in that respect?</a:t>
            </a:r>
            <a:r>
              <a:rPr lang="en-US" sz="1400" i="1" dirty="0" smtClean="0">
                <a:solidFill>
                  <a:srgbClr val="FFFF00"/>
                </a:solidFill>
                <a:latin typeface="Times New Roman" pitchFamily="18" charset="0"/>
                <a:cs typeface="Times New Roman" pitchFamily="18" charset="0"/>
              </a:rPr>
              <a:t> </a:t>
            </a:r>
            <a:r>
              <a:rPr lang="en-US" sz="1400" dirty="0" smtClean="0"/>
              <a:t/>
            </a:r>
            <a:br>
              <a:rPr lang="en-US" sz="1400" dirty="0" smtClean="0"/>
            </a:br>
            <a:r>
              <a:rPr lang="en-US" sz="1400" b="1" i="1" dirty="0" smtClean="0"/>
              <a:t> </a:t>
            </a:r>
            <a:r>
              <a:rPr lang="en-US" dirty="0" smtClean="0"/>
              <a:t/>
            </a:r>
            <a:br>
              <a:rPr lang="en-US" dirty="0" smtClean="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1600" dirty="0"/>
          </a:p>
        </p:txBody>
      </p:sp>
      <p:sp>
        <p:nvSpPr>
          <p:cNvPr id="3" name="Content Placeholder 2"/>
          <p:cNvSpPr>
            <a:spLocks noGrp="1"/>
          </p:cNvSpPr>
          <p:nvPr>
            <p:ph idx="1"/>
          </p:nvPr>
        </p:nvSpPr>
        <p:spPr/>
        <p:txBody>
          <a:bodyPr>
            <a:normAutofit fontScale="92500" lnSpcReduction="20000"/>
          </a:bodyPr>
          <a:lstStyle/>
          <a:p>
            <a:r>
              <a:rPr lang="en-US" sz="3200" dirty="0" smtClean="0">
                <a:solidFill>
                  <a:srgbClr val="FFFF00"/>
                </a:solidFill>
                <a:latin typeface="Times New Roman" pitchFamily="18" charset="0"/>
                <a:cs typeface="Times New Roman" pitchFamily="18" charset="0"/>
              </a:rPr>
              <a:t>Wilson:  </a:t>
            </a:r>
            <a:r>
              <a:rPr lang="en-US" sz="3200" i="1" dirty="0" smtClean="0">
                <a:solidFill>
                  <a:srgbClr val="FFFF00"/>
                </a:solidFill>
                <a:latin typeface="Times New Roman" pitchFamily="18" charset="0"/>
                <a:cs typeface="Times New Roman" pitchFamily="18" charset="0"/>
              </a:rPr>
              <a:t>It only has to do with the respect with which we regard one another, the dignity of men, our love of culture. It has to do with those things. It has nothing to do with the military, I am sorry. </a:t>
            </a:r>
          </a:p>
          <a:p>
            <a:r>
              <a:rPr lang="en-US" sz="3200" dirty="0" smtClean="0">
                <a:solidFill>
                  <a:srgbClr val="FFFF00"/>
                </a:solidFill>
                <a:latin typeface="Times New Roman" pitchFamily="18" charset="0"/>
                <a:cs typeface="Times New Roman" pitchFamily="18" charset="0"/>
              </a:rPr>
              <a:t/>
            </a:r>
            <a:br>
              <a:rPr lang="en-US" sz="3200" dirty="0" smtClean="0">
                <a:solidFill>
                  <a:srgbClr val="FFFF00"/>
                </a:solidFill>
                <a:latin typeface="Times New Roman" pitchFamily="18" charset="0"/>
                <a:cs typeface="Times New Roman" pitchFamily="18" charset="0"/>
              </a:rPr>
            </a:br>
            <a:r>
              <a:rPr lang="en-US" sz="3200" dirty="0" err="1" smtClean="0">
                <a:solidFill>
                  <a:srgbClr val="FFFF00"/>
                </a:solidFill>
                <a:latin typeface="Times New Roman" pitchFamily="18" charset="0"/>
                <a:cs typeface="Times New Roman" pitchFamily="18" charset="0"/>
              </a:rPr>
              <a:t>Pastore</a:t>
            </a:r>
            <a:r>
              <a:rPr lang="en-US" sz="3200" dirty="0" smtClean="0">
                <a:solidFill>
                  <a:srgbClr val="FFFF00"/>
                </a:solidFill>
                <a:latin typeface="Times New Roman" pitchFamily="18" charset="0"/>
                <a:cs typeface="Times New Roman" pitchFamily="18" charset="0"/>
              </a:rPr>
              <a:t>:  </a:t>
            </a:r>
            <a:r>
              <a:rPr lang="en-US" sz="3200" i="1" dirty="0" smtClean="0">
                <a:solidFill>
                  <a:srgbClr val="FFFF00"/>
                </a:solidFill>
                <a:latin typeface="Times New Roman" pitchFamily="18" charset="0"/>
                <a:cs typeface="Times New Roman" pitchFamily="18" charset="0"/>
              </a:rPr>
              <a:t>Don't be sorry for it. </a:t>
            </a:r>
            <a:r>
              <a:rPr lang="en-US" sz="3200" dirty="0" smtClean="0">
                <a:solidFill>
                  <a:srgbClr val="FFFF00"/>
                </a:solidFill>
                <a:latin typeface="Times New Roman" pitchFamily="18" charset="0"/>
                <a:cs typeface="Times New Roman" pitchFamily="18" charset="0"/>
              </a:rPr>
              <a:t/>
            </a:r>
            <a:br>
              <a:rPr lang="en-US" sz="3200" dirty="0" smtClean="0">
                <a:solidFill>
                  <a:srgbClr val="FFFF00"/>
                </a:solidFill>
                <a:latin typeface="Times New Roman" pitchFamily="18" charset="0"/>
                <a:cs typeface="Times New Roman" pitchFamily="18" charset="0"/>
              </a:rPr>
            </a:br>
            <a:endParaRPr lang="en-US" sz="3200" dirty="0" smtClean="0">
              <a:solidFill>
                <a:srgbClr val="FFFF00"/>
              </a:solidFill>
              <a:latin typeface="Times New Roman" pitchFamily="18" charset="0"/>
              <a:cs typeface="Times New Roman" pitchFamily="18" charset="0"/>
            </a:endParaRPr>
          </a:p>
          <a:p>
            <a:r>
              <a:rPr lang="en-US" sz="3200" dirty="0" smtClean="0">
                <a:solidFill>
                  <a:srgbClr val="FFFF00"/>
                </a:solidFill>
                <a:latin typeface="Times New Roman" pitchFamily="18" charset="0"/>
                <a:cs typeface="Times New Roman" pitchFamily="18" charset="0"/>
              </a:rPr>
              <a:t>Wilson: </a:t>
            </a:r>
            <a:r>
              <a:rPr lang="en-US" sz="3200" i="1" dirty="0" smtClean="0">
                <a:solidFill>
                  <a:srgbClr val="FFFF00"/>
                </a:solidFill>
                <a:latin typeface="Times New Roman" pitchFamily="18" charset="0"/>
                <a:cs typeface="Times New Roman" pitchFamily="18" charset="0"/>
              </a:rPr>
              <a:t>I am not, but I cannot in honesty say it has any such application. </a:t>
            </a:r>
            <a:r>
              <a:rPr lang="en-US" sz="3200" dirty="0" smtClean="0"/>
              <a:t/>
            </a:r>
            <a:br>
              <a:rPr lang="en-US" sz="3200" dirty="0" smtClean="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7772400" cy="914400"/>
          </a:xfrm>
        </p:spPr>
        <p:txBody>
          <a:bodyPr/>
          <a:lstStyle/>
          <a:p>
            <a:r>
              <a:rPr lang="en-US" sz="2800" dirty="0" err="1" smtClean="0">
                <a:solidFill>
                  <a:srgbClr val="FFFF00"/>
                </a:solidFill>
                <a:latin typeface="Times New Roman" pitchFamily="18" charset="0"/>
                <a:cs typeface="Times New Roman" pitchFamily="18" charset="0"/>
              </a:rPr>
              <a:t>Pastore</a:t>
            </a:r>
            <a:r>
              <a:rPr lang="en-US" sz="2800"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Is there anything here that projects us in a position of being competitive with the Russians, with regard to this race? </a:t>
            </a: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
            </a:r>
            <a:br>
              <a:rPr lang="en-US" sz="2800" dirty="0" smtClean="0">
                <a:solidFill>
                  <a:srgbClr val="FFFF00"/>
                </a:solidFill>
                <a:latin typeface="Times New Roman" pitchFamily="18" charset="0"/>
                <a:cs typeface="Times New Roman" pitchFamily="18" charset="0"/>
              </a:rPr>
            </a:br>
            <a:r>
              <a:rPr lang="en-US" sz="2800" dirty="0" smtClean="0">
                <a:solidFill>
                  <a:srgbClr val="FFFF00"/>
                </a:solidFill>
                <a:latin typeface="Times New Roman" pitchFamily="18" charset="0"/>
                <a:cs typeface="Times New Roman" pitchFamily="18" charset="0"/>
              </a:rPr>
              <a:t>Wilson: </a:t>
            </a:r>
            <a:r>
              <a:rPr lang="en-US" sz="2800" i="1" dirty="0" smtClean="0">
                <a:solidFill>
                  <a:srgbClr val="FFFF00"/>
                </a:solidFill>
                <a:latin typeface="Times New Roman" pitchFamily="18" charset="0"/>
                <a:cs typeface="Times New Roman" pitchFamily="18" charset="0"/>
              </a:rPr>
              <a:t>Only from a long-range point of view, of a developing technology. Otherwise, it has to do with: Are we good painters, good sculptors, great poets? I mean all the things that we really venerate and honor in our country and are patriotic about</a:t>
            </a:r>
            <a:r>
              <a:rPr lang="en-US" sz="2800" i="1" dirty="0" smtClean="0">
                <a:solidFill>
                  <a:srgbClr val="FFFF00"/>
                </a:solidFill>
                <a:latin typeface="Times New Roman" pitchFamily="18" charset="0"/>
                <a:cs typeface="Times New Roman" pitchFamily="18" charset="0"/>
              </a:rPr>
              <a:t>.</a:t>
            </a:r>
            <a:r>
              <a:rPr lang="en-US" sz="2800" i="1" dirty="0" smtClean="0">
                <a:solidFill>
                  <a:srgbClr val="FF0000"/>
                </a:solidFill>
                <a:latin typeface="Times New Roman" pitchFamily="18" charset="0"/>
                <a:cs typeface="Times New Roman" pitchFamily="18" charset="0"/>
              </a:rPr>
              <a:t>.</a:t>
            </a:r>
            <a:endParaRPr lang="en-US" sz="2800" dirty="0">
              <a:solidFill>
                <a:srgbClr val="FF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133600"/>
            <a:ext cx="7772400" cy="914400"/>
          </a:xfrm>
        </p:spPr>
        <p:txBody>
          <a:bodyPr/>
          <a:lstStyle/>
          <a:p>
            <a:r>
              <a:rPr lang="en-US" dirty="0" smtClean="0">
                <a:solidFill>
                  <a:srgbClr val="FF0000"/>
                </a:solidFill>
                <a:latin typeface="Times New Roman" pitchFamily="18" charset="0"/>
                <a:cs typeface="Times New Roman" pitchFamily="18" charset="0"/>
              </a:rPr>
              <a:t>Wilson:</a:t>
            </a:r>
            <a:r>
              <a:rPr lang="en-US" dirty="0" smtClean="0">
                <a:solidFill>
                  <a:schemeClr val="tx1"/>
                </a:solidFill>
                <a:latin typeface="Times New Roman" pitchFamily="18" charset="0"/>
                <a:cs typeface="Times New Roman" pitchFamily="18" charset="0"/>
              </a:rPr>
              <a:t> </a:t>
            </a:r>
            <a:r>
              <a:rPr lang="en-US" i="1" dirty="0" smtClean="0">
                <a:solidFill>
                  <a:schemeClr val="tx1"/>
                </a:solidFill>
                <a:latin typeface="Times New Roman" pitchFamily="18" charset="0"/>
                <a:cs typeface="Times New Roman" pitchFamily="18" charset="0"/>
              </a:rPr>
              <a:t>In </a:t>
            </a:r>
            <a:r>
              <a:rPr lang="en-US" i="1" dirty="0" smtClean="0">
                <a:solidFill>
                  <a:schemeClr val="tx1"/>
                </a:solidFill>
                <a:latin typeface="Times New Roman" pitchFamily="18" charset="0"/>
                <a:cs typeface="Times New Roman" pitchFamily="18" charset="0"/>
              </a:rPr>
              <a:t>that sense, this new knowledge has all to do with honor and country but it has nothing to do directly with defending our country, except to make it worth </a:t>
            </a:r>
            <a:r>
              <a:rPr lang="en-US" i="1" dirty="0" smtClean="0">
                <a:solidFill>
                  <a:schemeClr val="tx1"/>
                </a:solidFill>
                <a:latin typeface="Times New Roman" pitchFamily="18" charset="0"/>
                <a:cs typeface="Times New Roman" pitchFamily="18" charset="0"/>
              </a:rPr>
              <a:t>defending.</a:t>
            </a:r>
            <a:endParaRPr lang="en-US"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FF00"/>
                </a:solidFill>
                <a:latin typeface="Times New Roman" pitchFamily="18" charset="0"/>
                <a:cs typeface="Times New Roman" pitchFamily="18" charset="0"/>
              </a:rPr>
              <a:t>I believe that it is through writing poetry, pursuing </a:t>
            </a:r>
            <a:r>
              <a:rPr lang="en-US" sz="3200" dirty="0" err="1" smtClean="0">
                <a:solidFill>
                  <a:srgbClr val="FFFF00"/>
                </a:solidFill>
                <a:latin typeface="Times New Roman" pitchFamily="18" charset="0"/>
                <a:cs typeface="Times New Roman" pitchFamily="18" charset="0"/>
              </a:rPr>
              <a:t>Quemoyian</a:t>
            </a:r>
            <a:r>
              <a:rPr lang="en-US" sz="3200" dirty="0" smtClean="0">
                <a:solidFill>
                  <a:srgbClr val="FFFF00"/>
                </a:solidFill>
                <a:latin typeface="Times New Roman" pitchFamily="18" charset="0"/>
                <a:cs typeface="Times New Roman" pitchFamily="18" charset="0"/>
              </a:rPr>
              <a:t> history and culture, to unlock the ultimate building blocks of nature and the origin of the universe, as irrelevant as they may seem, along with creating a new LED, nanotechnology and </a:t>
            </a:r>
            <a:r>
              <a:rPr lang="en-US" sz="3200" dirty="0" err="1" smtClean="0">
                <a:solidFill>
                  <a:srgbClr val="FFFF00"/>
                </a:solidFill>
                <a:latin typeface="Times New Roman" pitchFamily="18" charset="0"/>
                <a:cs typeface="Times New Roman" pitchFamily="18" charset="0"/>
              </a:rPr>
              <a:t>graphene</a:t>
            </a:r>
            <a:r>
              <a:rPr lang="en-US" sz="3200" dirty="0" smtClean="0">
                <a:solidFill>
                  <a:srgbClr val="FFFF00"/>
                </a:solidFill>
                <a:latin typeface="Times New Roman" pitchFamily="18" charset="0"/>
                <a:cs typeface="Times New Roman" pitchFamily="18" charset="0"/>
              </a:rPr>
              <a:t> devices and understanding how protein degenerate through the </a:t>
            </a:r>
            <a:r>
              <a:rPr lang="en-US" sz="3200" dirty="0" err="1" smtClean="0">
                <a:solidFill>
                  <a:srgbClr val="FFFF00"/>
                </a:solidFill>
                <a:latin typeface="Times New Roman" pitchFamily="18" charset="0"/>
                <a:cs typeface="Times New Roman" pitchFamily="18" charset="0"/>
              </a:rPr>
              <a:t>ubiquitin</a:t>
            </a:r>
            <a:r>
              <a:rPr lang="en-US" sz="3200" dirty="0" smtClean="0">
                <a:solidFill>
                  <a:srgbClr val="FFFF00"/>
                </a:solidFill>
                <a:latin typeface="Times New Roman" pitchFamily="18" charset="0"/>
                <a:cs typeface="Times New Roman" pitchFamily="18" charset="0"/>
              </a:rPr>
              <a:t> agent are what humanity is all about. It is the proactive pursue of such intellectual efforts within the boundaries of a university, albeit Cambridge University or </a:t>
            </a:r>
            <a:r>
              <a:rPr lang="en-US" sz="3200" dirty="0" err="1" smtClean="0">
                <a:solidFill>
                  <a:srgbClr val="FFFF00"/>
                </a:solidFill>
                <a:latin typeface="Times New Roman" pitchFamily="18" charset="0"/>
                <a:cs typeface="Times New Roman" pitchFamily="18" charset="0"/>
              </a:rPr>
              <a:t>Hsinchu’s</a:t>
            </a:r>
            <a:r>
              <a:rPr lang="en-US" sz="3200" dirty="0" smtClean="0">
                <a:solidFill>
                  <a:srgbClr val="FFFF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Tsing</a:t>
            </a:r>
            <a:r>
              <a:rPr lang="en-US" sz="3200" dirty="0" smtClean="0">
                <a:solidFill>
                  <a:srgbClr val="FFFF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Hua</a:t>
            </a:r>
            <a:r>
              <a:rPr lang="en-US" sz="3200" dirty="0" smtClean="0">
                <a:solidFill>
                  <a:srgbClr val="FFFF00"/>
                </a:solidFill>
                <a:latin typeface="Times New Roman" pitchFamily="18" charset="0"/>
                <a:cs typeface="Times New Roman" pitchFamily="18" charset="0"/>
              </a:rPr>
              <a:t> University,  that will make a university great.</a:t>
            </a:r>
            <a:r>
              <a:rPr lang="en-US" dirty="0" smtClean="0"/>
              <a:t/>
            </a:r>
            <a:br>
              <a:rPr lang="en-US" dirty="0" smtClean="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819400"/>
            <a:ext cx="7772400" cy="914400"/>
          </a:xfrm>
        </p:spPr>
        <p:txBody>
          <a:bodyPr/>
          <a:lstStyle/>
          <a:p>
            <a:pPr algn="ctr"/>
            <a:r>
              <a:rPr lang="zh-TW" altLang="en-US" sz="7200" dirty="0" smtClean="0">
                <a:solidFill>
                  <a:srgbClr val="FF0000"/>
                </a:solidFill>
                <a:latin typeface="DFKai-SB" pitchFamily="65" charset="-120"/>
                <a:ea typeface="DFKai-SB" pitchFamily="65" charset="-120"/>
                <a:cs typeface="Times New Roman" pitchFamily="18" charset="0"/>
              </a:rPr>
              <a:t>謝謝</a:t>
            </a:r>
            <a:r>
              <a:rPr lang="en-US" altLang="zh-TW" sz="7200" dirty="0" smtClean="0">
                <a:solidFill>
                  <a:srgbClr val="FF0000"/>
                </a:solidFill>
                <a:latin typeface="DFKai-SB" pitchFamily="65" charset="-120"/>
                <a:ea typeface="DFKai-SB" pitchFamily="65" charset="-120"/>
                <a:cs typeface="Times New Roman" pitchFamily="18" charset="0"/>
              </a:rPr>
              <a:t>﹗</a:t>
            </a:r>
            <a:endParaRPr lang="en-US" sz="7200" dirty="0">
              <a:solidFill>
                <a:srgbClr val="FF0000"/>
              </a:solidFill>
              <a:latin typeface="DFKai-SB" pitchFamily="65" charset="-120"/>
              <a:ea typeface="DFKai-SB" pitchFamily="65" charset="-12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smtClean="0">
                <a:solidFill>
                  <a:srgbClr val="FFFF00"/>
                </a:solidFill>
                <a:latin typeface="Times New Roman" pitchFamily="18" charset="0"/>
                <a:cs typeface="Times New Roman" pitchFamily="18" charset="0"/>
              </a:rPr>
              <a:t>Philadelphia, Franklin Institute</a:t>
            </a:r>
            <a:endParaRPr lang="en-US" sz="4400"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dirty="0"/>
          </a:p>
        </p:txBody>
      </p:sp>
      <p:pic>
        <p:nvPicPr>
          <p:cNvPr id="1026" name="Picture 2" descr="http://upload.wikimedia.org/wikipedia/commons/thumb/5/51/Steps_from_Moore.jpg/325px-Steps_from_Moore.jpg">
            <a:hlinkClick r:id="rId2"/>
          </p:cNvPr>
          <p:cNvPicPr>
            <a:picLocks noChangeAspect="1" noChangeArrowheads="1"/>
          </p:cNvPicPr>
          <p:nvPr/>
        </p:nvPicPr>
        <p:blipFill>
          <a:blip r:embed="rId3" cstate="print"/>
          <a:srcRect/>
          <a:stretch>
            <a:fillRect/>
          </a:stretch>
        </p:blipFill>
        <p:spPr bwMode="auto">
          <a:xfrm>
            <a:off x="1295400" y="1905000"/>
            <a:ext cx="7075714" cy="4724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410200"/>
            <a:ext cx="7772400" cy="914400"/>
          </a:xfrm>
        </p:spPr>
        <p:txBody>
          <a:bodyPr/>
          <a:lstStyle/>
          <a:p>
            <a:pPr algn="ctr"/>
            <a:r>
              <a:rPr lang="en-US" sz="3200" dirty="0" smtClean="0">
                <a:solidFill>
                  <a:srgbClr val="FFFF00"/>
                </a:solidFill>
                <a:latin typeface="Times New Roman" pitchFamily="18" charset="0"/>
                <a:cs typeface="Times New Roman" pitchFamily="18" charset="0"/>
              </a:rPr>
              <a:t>Stephen Hawking</a:t>
            </a:r>
            <a:br>
              <a:rPr lang="en-US" sz="3200" dirty="0" smtClean="0">
                <a:solidFill>
                  <a:srgbClr val="FFFF00"/>
                </a:solidFill>
                <a:latin typeface="Times New Roman" pitchFamily="18" charset="0"/>
                <a:cs typeface="Times New Roman" pitchFamily="18" charset="0"/>
              </a:rPr>
            </a:br>
            <a:r>
              <a:rPr lang="en-US" sz="3200" dirty="0" err="1" smtClean="0">
                <a:solidFill>
                  <a:srgbClr val="FFFF00"/>
                </a:solidFill>
                <a:latin typeface="Times New Roman" pitchFamily="18" charset="0"/>
                <a:cs typeface="Times New Roman" pitchFamily="18" charset="0"/>
              </a:rPr>
              <a:t>Lucasian</a:t>
            </a:r>
            <a:r>
              <a:rPr lang="en-US" sz="3200" dirty="0" smtClean="0">
                <a:solidFill>
                  <a:srgbClr val="FFFF00"/>
                </a:solidFill>
                <a:latin typeface="Times New Roman" pitchFamily="18" charset="0"/>
                <a:cs typeface="Times New Roman" pitchFamily="18" charset="0"/>
              </a:rPr>
              <a:t> Professor of Mathematics</a:t>
            </a:r>
            <a:endParaRPr lang="en-US" sz="3200" dirty="0">
              <a:solidFill>
                <a:srgbClr val="FFFF00"/>
              </a:solidFill>
              <a:latin typeface="Times New Roman" pitchFamily="18" charset="0"/>
              <a:cs typeface="Times New Roman" pitchFamily="18" charset="0"/>
            </a:endParaRPr>
          </a:p>
        </p:txBody>
      </p:sp>
      <p:pic>
        <p:nvPicPr>
          <p:cNvPr id="15362" name="Picture 2" descr="http://upload.wikimedia.org/wikipedia/commons/thumb/e/eb/Stephen_Hawking.StarChild.jpg/200px-Stephen_Hawking.StarChild.jpg">
            <a:hlinkClick r:id="rId3" tooltip="Stephen Hawking at NASA, 1980s"/>
          </p:cNvPr>
          <p:cNvPicPr>
            <a:picLocks noChangeAspect="1" noChangeArrowheads="1"/>
          </p:cNvPicPr>
          <p:nvPr/>
        </p:nvPicPr>
        <p:blipFill>
          <a:blip r:embed="rId4" cstate="print"/>
          <a:srcRect/>
          <a:stretch>
            <a:fillRect/>
          </a:stretch>
        </p:blipFill>
        <p:spPr bwMode="auto">
          <a:xfrm>
            <a:off x="1447800" y="457200"/>
            <a:ext cx="3362093" cy="4824605"/>
          </a:xfrm>
          <a:prstGeom prst="rect">
            <a:avLst/>
          </a:prstGeom>
          <a:noFill/>
        </p:spPr>
      </p:pic>
      <p:sp>
        <p:nvSpPr>
          <p:cNvPr id="4" name="Rectangle 3"/>
          <p:cNvSpPr/>
          <p:nvPr/>
        </p:nvSpPr>
        <p:spPr>
          <a:xfrm>
            <a:off x="5257800" y="1905000"/>
            <a:ext cx="3505200" cy="2308324"/>
          </a:xfrm>
          <a:prstGeom prst="rect">
            <a:avLst/>
          </a:prstGeom>
        </p:spPr>
        <p:txBody>
          <a:bodyPr wrap="square">
            <a:spAutoFit/>
          </a:bodyPr>
          <a:lstStyle/>
          <a:p>
            <a:r>
              <a:rPr lang="en-US" sz="3600" dirty="0" smtClean="0">
                <a:latin typeface="Times New Roman" pitchFamily="18" charset="0"/>
                <a:cs typeface="Times New Roman" pitchFamily="18" charset="0"/>
              </a:rPr>
              <a:t>In 1981, Hawking was awarded the prestigious Franklin Medal </a:t>
            </a:r>
            <a:endParaRPr lang="en-US"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0" y="1676400"/>
            <a:ext cx="3124200" cy="4821936"/>
          </a:xfrm>
        </p:spPr>
        <p:txBody>
          <a:bodyPr/>
          <a:lstStyle/>
          <a:p>
            <a:r>
              <a:rPr lang="en-US" dirty="0" err="1" smtClean="0">
                <a:latin typeface="Times New Roman" pitchFamily="18" charset="0"/>
                <a:cs typeface="Times New Roman" pitchFamily="18" charset="0"/>
              </a:rPr>
              <a:t>Kavli</a:t>
            </a:r>
            <a:r>
              <a:rPr lang="en-US" dirty="0" smtClean="0">
                <a:latin typeface="Times New Roman" pitchFamily="18" charset="0"/>
                <a:cs typeface="Times New Roman" pitchFamily="18" charset="0"/>
              </a:rPr>
              <a:t> Institute of Theoretical Physics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UCSB</a:t>
            </a:r>
            <a:endParaRPr lang="en-US" dirty="0">
              <a:latin typeface="Times New Roman" pitchFamily="18" charset="0"/>
              <a:cs typeface="Times New Roman" pitchFamily="18" charset="0"/>
            </a:endParaRPr>
          </a:p>
        </p:txBody>
      </p:sp>
      <p:pic>
        <p:nvPicPr>
          <p:cNvPr id="21506" name="Picture 2" descr="File:KITP Santa Barbara at night.jpg">
            <a:hlinkClick r:id="rId2"/>
          </p:cNvPr>
          <p:cNvPicPr>
            <a:picLocks noChangeAspect="1" noChangeArrowheads="1"/>
          </p:cNvPicPr>
          <p:nvPr/>
        </p:nvPicPr>
        <p:blipFill>
          <a:blip r:embed="rId3" cstate="print"/>
          <a:srcRect/>
          <a:stretch>
            <a:fillRect/>
          </a:stretch>
        </p:blipFill>
        <p:spPr bwMode="auto">
          <a:xfrm>
            <a:off x="838200" y="762000"/>
            <a:ext cx="4114800" cy="5486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772400" cy="914400"/>
          </a:xfrm>
        </p:spPr>
        <p:txBody>
          <a:bodyPr/>
          <a:lstStyle/>
          <a:p>
            <a:endParaRPr lang="en-US" dirty="0"/>
          </a:p>
        </p:txBody>
      </p:sp>
      <p:sp>
        <p:nvSpPr>
          <p:cNvPr id="3" name="Content Placeholder 2"/>
          <p:cNvSpPr>
            <a:spLocks noGrp="1"/>
          </p:cNvSpPr>
          <p:nvPr>
            <p:ph idx="1"/>
          </p:nvPr>
        </p:nvSpPr>
        <p:spPr>
          <a:xfrm>
            <a:off x="838200" y="1676400"/>
            <a:ext cx="7772400" cy="4572000"/>
          </a:xfrm>
        </p:spPr>
        <p:txBody>
          <a:bodyPr/>
          <a:lstStyle/>
          <a:p>
            <a:r>
              <a:rPr lang="zh-TW" altLang="en-US" dirty="0" smtClean="0"/>
              <a:t>馮</a:t>
            </a:r>
            <a:r>
              <a:rPr lang="en-US" altLang="zh-TW" dirty="0" smtClean="0"/>
              <a:t>: </a:t>
            </a:r>
            <a:r>
              <a:rPr lang="en-US" i="1" dirty="0" smtClean="0"/>
              <a:t>Professor Hawking, I am sure you do not remember me. But I was one of your hosts at the Franklin Institute last year when you received the Franklin medal</a:t>
            </a:r>
            <a:r>
              <a:rPr lang="en-US" dirty="0" smtClean="0"/>
              <a:t>.</a:t>
            </a:r>
          </a:p>
          <a:p>
            <a:endParaRPr lang="en-US" dirty="0" smtClean="0"/>
          </a:p>
          <a:p>
            <a:r>
              <a:rPr lang="en-US" dirty="0" smtClean="0"/>
              <a:t>Student on behalf of Hawking: </a:t>
            </a:r>
            <a:r>
              <a:rPr lang="en-US" i="1" dirty="0" smtClean="0"/>
              <a:t>, I remember very well that event</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2286000"/>
            <a:ext cx="7772400" cy="4572000"/>
          </a:xfrm>
        </p:spPr>
        <p:txBody>
          <a:bodyPr>
            <a:normAutofit/>
          </a:bodyPr>
          <a:lstStyle/>
          <a:p>
            <a:r>
              <a:rPr lang="en-US" sz="4000" dirty="0" smtClean="0"/>
              <a:t>Student on behalf of Hawking: </a:t>
            </a:r>
            <a:r>
              <a:rPr lang="en-US" sz="4000" i="1" dirty="0" smtClean="0"/>
              <a:t>Professor Hawking wanted you to know that since last year, </a:t>
            </a:r>
            <a:r>
              <a:rPr lang="en-US" sz="4000" b="1" i="1" dirty="0" smtClean="0">
                <a:solidFill>
                  <a:srgbClr val="FFFF00"/>
                </a:solidFill>
              </a:rPr>
              <a:t>he has understood the universe</a:t>
            </a:r>
            <a:r>
              <a:rPr lang="en-US" sz="4000" dirty="0" smtClean="0"/>
              <a:t>!”</a:t>
            </a: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Rectangle 3"/>
          <p:cNvSpPr/>
          <p:nvPr/>
        </p:nvSpPr>
        <p:spPr>
          <a:xfrm>
            <a:off x="990600" y="1676400"/>
            <a:ext cx="7162800" cy="3785652"/>
          </a:xfrm>
          <a:prstGeom prst="rect">
            <a:avLst/>
          </a:prstGeom>
        </p:spPr>
        <p:txBody>
          <a:bodyPr wrap="square">
            <a:spAutoFit/>
          </a:bodyPr>
          <a:lstStyle/>
          <a:p>
            <a:pPr algn="ctr"/>
            <a:r>
              <a:rPr lang="zh-TW" altLang="en-US" sz="6000" b="1" dirty="0" smtClean="0">
                <a:solidFill>
                  <a:srgbClr val="FF0000"/>
                </a:solidFill>
                <a:latin typeface="DFKai-SB" pitchFamily="65" charset="-120"/>
                <a:ea typeface="DFKai-SB" pitchFamily="65" charset="-120"/>
                <a:cs typeface="Times New Roman" pitchFamily="18" charset="0"/>
              </a:rPr>
              <a:t>宇宙尺度的勇氣</a:t>
            </a:r>
            <a:r>
              <a:rPr lang="en-US" altLang="zh-TW" sz="6000" b="1" dirty="0" smtClean="0">
                <a:solidFill>
                  <a:srgbClr val="FF0000"/>
                </a:solidFill>
                <a:latin typeface="DFKai-SB" pitchFamily="65" charset="-120"/>
                <a:ea typeface="DFKai-SB" pitchFamily="65" charset="-120"/>
                <a:cs typeface="Times New Roman" pitchFamily="18" charset="0"/>
              </a:rPr>
              <a:t>!</a:t>
            </a:r>
          </a:p>
          <a:p>
            <a:pPr algn="ctr"/>
            <a:endParaRPr lang="en-US" sz="6000" b="1" dirty="0">
              <a:solidFill>
                <a:srgbClr val="FF0000"/>
              </a:solidFill>
              <a:latin typeface="DFKai-SB" pitchFamily="65" charset="-120"/>
              <a:ea typeface="DFKai-SB" pitchFamily="65" charset="-120"/>
              <a:cs typeface="Times New Roman" pitchFamily="18" charset="0"/>
            </a:endParaRPr>
          </a:p>
          <a:p>
            <a:pPr algn="ctr"/>
            <a:r>
              <a:rPr lang="en-US" sz="6000" b="1" dirty="0" smtClean="0">
                <a:solidFill>
                  <a:srgbClr val="FF0000"/>
                </a:solidFill>
                <a:latin typeface="DFKai-SB" pitchFamily="65" charset="-120"/>
                <a:ea typeface="DFKai-SB" pitchFamily="65" charset="-120"/>
                <a:cs typeface="Times New Roman" pitchFamily="18" charset="0"/>
              </a:rPr>
              <a:t>Cosmic Scale Courage!</a:t>
            </a:r>
            <a:endParaRPr lang="en-US" sz="6000" b="1" dirty="0">
              <a:solidFill>
                <a:srgbClr val="FF0000"/>
              </a:solidFill>
              <a:latin typeface="DFKai-SB" pitchFamily="65" charset="-120"/>
              <a:ea typeface="DFKai-SB" pitchFamily="65" charset="-12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264"/>
            <a:ext cx="7848600" cy="5888736"/>
          </a:xfrm>
        </p:spPr>
        <p:txBody>
          <a:bodyPr/>
          <a:lstStyle/>
          <a:p>
            <a:r>
              <a:rPr lang="en-US" sz="3200" dirty="0" smtClean="0">
                <a:solidFill>
                  <a:srgbClr val="FFFF00"/>
                </a:solidFill>
                <a:latin typeface="Times New Roman" pitchFamily="18" charset="0"/>
                <a:cs typeface="Times New Roman" pitchFamily="18" charset="0"/>
              </a:rPr>
              <a:t>Joking aside, ladies and gentlemen, just like </a:t>
            </a:r>
            <a:r>
              <a:rPr lang="en-US" sz="3200" dirty="0" err="1" smtClean="0">
                <a:solidFill>
                  <a:srgbClr val="FFFF00"/>
                </a:solidFill>
                <a:latin typeface="Times New Roman" pitchFamily="18" charset="0"/>
                <a:cs typeface="Times New Roman" pitchFamily="18" charset="0"/>
              </a:rPr>
              <a:t>Kavli</a:t>
            </a:r>
            <a:r>
              <a:rPr lang="en-US" sz="3200" dirty="0" smtClean="0">
                <a:solidFill>
                  <a:srgbClr val="FFFF00"/>
                </a:solidFill>
                <a:latin typeface="Times New Roman" pitchFamily="18" charset="0"/>
                <a:cs typeface="Times New Roman" pitchFamily="18" charset="0"/>
              </a:rPr>
              <a:t> Institute of Theoretical Physics on campus at UC Santa Barbara, it is important for us to realize that having a National Center of Theoretical Sciences on campus of National </a:t>
            </a:r>
            <a:r>
              <a:rPr lang="en-US" sz="3200" dirty="0" err="1" smtClean="0">
                <a:solidFill>
                  <a:srgbClr val="FFFF00"/>
                </a:solidFill>
                <a:latin typeface="Times New Roman" pitchFamily="18" charset="0"/>
                <a:cs typeface="Times New Roman" pitchFamily="18" charset="0"/>
              </a:rPr>
              <a:t>Tsing</a:t>
            </a:r>
            <a:r>
              <a:rPr lang="en-US" sz="3200" dirty="0" smtClean="0">
                <a:solidFill>
                  <a:srgbClr val="FFFF00"/>
                </a:solidFill>
                <a:latin typeface="Times New Roman" pitchFamily="18" charset="0"/>
                <a:cs typeface="Times New Roman" pitchFamily="18" charset="0"/>
              </a:rPr>
              <a:t> </a:t>
            </a:r>
            <a:r>
              <a:rPr lang="en-US" sz="3200" dirty="0" err="1" smtClean="0">
                <a:solidFill>
                  <a:srgbClr val="FFFF00"/>
                </a:solidFill>
                <a:latin typeface="Times New Roman" pitchFamily="18" charset="0"/>
                <a:cs typeface="Times New Roman" pitchFamily="18" charset="0"/>
              </a:rPr>
              <a:t>Hua</a:t>
            </a:r>
            <a:r>
              <a:rPr lang="en-US" sz="3200" dirty="0" smtClean="0">
                <a:solidFill>
                  <a:srgbClr val="FFFF00"/>
                </a:solidFill>
                <a:latin typeface="Times New Roman" pitchFamily="18" charset="0"/>
                <a:cs typeface="Times New Roman" pitchFamily="18" charset="0"/>
              </a:rPr>
              <a:t> University, which sits right next to the genesis and the heart of Taiwan’s economic miracle, </a:t>
            </a:r>
            <a:r>
              <a:rPr lang="en-US" sz="3200" dirty="0" err="1" smtClean="0">
                <a:solidFill>
                  <a:srgbClr val="FFFF00"/>
                </a:solidFill>
                <a:latin typeface="Times New Roman" pitchFamily="18" charset="0"/>
                <a:cs typeface="Times New Roman" pitchFamily="18" charset="0"/>
              </a:rPr>
              <a:t>Hsinchu</a:t>
            </a:r>
            <a:r>
              <a:rPr lang="en-US" sz="3200" dirty="0" smtClean="0">
                <a:solidFill>
                  <a:srgbClr val="FFFF00"/>
                </a:solidFill>
                <a:latin typeface="Times New Roman" pitchFamily="18" charset="0"/>
                <a:cs typeface="Times New Roman" pitchFamily="18" charset="0"/>
              </a:rPr>
              <a:t> Science Park (HSP,) has in my mind profound implications. </a:t>
            </a:r>
            <a:r>
              <a:rPr lang="en-US" dirty="0" smtClean="0"/>
              <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188</TotalTime>
  <Words>644</Words>
  <Application>Microsoft Office PowerPoint</Application>
  <PresentationFormat>On-screen Show (4:3)</PresentationFormat>
  <Paragraphs>44</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Metro</vt:lpstr>
      <vt:lpstr>Slide 1</vt:lpstr>
      <vt:lpstr>李靈峰  吴岳良  </vt:lpstr>
      <vt:lpstr>Philadelphia, Franklin Institute</vt:lpstr>
      <vt:lpstr>Stephen Hawking Lucasian Professor of Mathematics</vt:lpstr>
      <vt:lpstr>Kavli Institute of Theoretical Physics  UCSB</vt:lpstr>
      <vt:lpstr>Slide 6</vt:lpstr>
      <vt:lpstr>Slide 7</vt:lpstr>
      <vt:lpstr>    </vt:lpstr>
      <vt:lpstr>Joking aside, ladies and gentlemen, just like Kavli Institute of Theoretical Physics on campus at UC Santa Barbara, it is important for us to realize that having a National Center of Theoretical Sciences on campus of National Tsing Hua University, which sits right next to the genesis and the heart of Taiwan’s economic miracle, Hsinchu Science Park (HSP,) has in my mind profound implications.  </vt:lpstr>
      <vt:lpstr>Why should the search for the ultimate building blocks and origin of the universe be pursued in Tsing Hua?</vt:lpstr>
      <vt:lpstr>Thus on the surface, it is indeed a dichotomy that when research universities today, especially those with “science and technology” flavors, are embedded in “commercialization” high fever that it would also be proactively promoting such “un-commercializable” research activities.  </vt:lpstr>
      <vt:lpstr>The simple answer is because creativity and innovative (創新) arise from all forms of human intellectual activities.  </vt:lpstr>
      <vt:lpstr>麥克斯韋方程式     蕭邦小夜曲</vt:lpstr>
      <vt:lpstr>什麼是偉大的大學﹖</vt:lpstr>
      <vt:lpstr>Slide 15</vt:lpstr>
      <vt:lpstr>閩南文化的核心﹐也是兩岸的介子﹐是福建省邊上的一個小島叫金門!</vt:lpstr>
      <vt:lpstr>Michael Szonyi, Harvard University</vt:lpstr>
      <vt:lpstr>1969年不朽的對話</vt:lpstr>
      <vt:lpstr>兩院原子能委員會  Congressional Joint Committee on Atomic Energy</vt:lpstr>
      <vt:lpstr>左: Senator John O. Pastore of Rhode Island  </vt:lpstr>
      <vt:lpstr>Pastore: Is there anything connected in the hopes of this accelerator that in any way involves the security of this country?   Wilson: No sir; I do not believe so.   Pastore: Nothing at all?   Wilson: Nothing at all.   Pastore: It has no value in that respect?    </vt:lpstr>
      <vt:lpstr>Slide 22</vt:lpstr>
      <vt:lpstr>Pastore: Is there anything here that projects us in a position of being competitive with the Russians, with regard to this race?   Wilson: Only from a long-range point of view, of a developing technology. Otherwise, it has to do with: Are we good painters, good sculptors, great poets? I mean all the things that we really venerate and honor in our country and are patriotic about..</vt:lpstr>
      <vt:lpstr>Wilson: In that sense, this new knowledge has all to do with honor and country but it has nothing to do directly with defending our country, except to make it worth defending.</vt:lpstr>
      <vt:lpstr>I believe that it is through writing poetry, pursuing Quemoyian history and culture, to unlock the ultimate building blocks of nature and the origin of the universe, as irrelevant as they may seem, along with creating a new LED, nanotechnology and graphene devices and understanding how protein degenerate through the ubiquitin agent are what humanity is all about. It is the proactive pursue of such intellectual efforts within the boundaries of a university, albeit Cambridge University or Hsinchu’s Tsing Hua University,  that will make a university great. </vt:lpstr>
      <vt:lpstr>謝謝﹗</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DaHsuan Feng</dc:creator>
  <cp:lastModifiedBy>DaHsuan Feng</cp:lastModifiedBy>
  <cp:revision>27</cp:revision>
  <dcterms:created xsi:type="dcterms:W3CDTF">2011-04-01T08:21:01Z</dcterms:created>
  <dcterms:modified xsi:type="dcterms:W3CDTF">2011-04-02T00:05:47Z</dcterms:modified>
</cp:coreProperties>
</file>